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56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9" autoAdjust="0"/>
  </p:normalViewPr>
  <p:slideViewPr>
    <p:cSldViewPr>
      <p:cViewPr varScale="1">
        <p:scale>
          <a:sx n="128" d="100"/>
          <a:sy n="128" d="100"/>
        </p:scale>
        <p:origin x="11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F94D0FD-90A6-4E05-B331-F82399F856E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E507A9-3042-4992-A29E-97B1BC61B63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/>
              <a:t/>
            </a:r>
            <a:br>
              <a:rPr lang="ru-RU" sz="5400" b="1" dirty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Новый </a:t>
            </a:r>
            <a:r>
              <a:rPr lang="ru-RU" sz="5400" b="1" dirty="0"/>
              <a:t>ФГОС НОО третьего поколения: изменения </a:t>
            </a:r>
            <a:r>
              <a:rPr lang="ru-RU" sz="5400" b="1" dirty="0" smtClean="0"/>
              <a:t>стандартов</a:t>
            </a:r>
            <a:endParaRPr lang="ru-RU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659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742221"/>
              </p:ext>
            </p:extLst>
          </p:nvPr>
        </p:nvGraphicFramePr>
        <p:xfrm>
          <a:off x="107505" y="116630"/>
          <a:ext cx="8928990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3"/>
                <a:gridCol w="3024336"/>
                <a:gridCol w="3888431"/>
              </a:tblGrid>
              <a:tr h="3600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</a:tr>
              <a:tr h="2802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Требования к структуре содержательного раздела ООП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Раздел включал: программу формирования УУД на уровне;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программы отдельных учебных предметов, курсов, а также курсов </a:t>
                      </a: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внеурочки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рабочую программу воспитания;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программу формирования экологической культуры, здорового и безопасного образа жизни;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 программу коррекционной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На уровне НОО убрали программу коррекционной работы и программу формирования экологической культуры, здорового и безопасного образа жизни.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6269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Требования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рабочим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программам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 было требований: к тематическому планированию курса </a:t>
                      </a: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внеурочки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 учетом рабочей программы воспитания; тематическому планированию рабочих программ с учетом возможности использования электронных образовательных ресурсов и цифровых образовательных платформ по каждой теме; формам проведения внеурочных занятий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Рабочие программы учебных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предметов, курсов и модулей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необходимо формировать 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учетом рабочей программы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воспитания. В тематическом планировании нужно указать, что по каждой теме возможно использовать ЭОР.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Требования к рабочим программам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теперь едины, и нет отдельных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 для рабочих программ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внеурочной деятельности.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76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856480"/>
              </p:ext>
            </p:extLst>
          </p:nvPr>
        </p:nvGraphicFramePr>
        <p:xfrm>
          <a:off x="107505" y="116630"/>
          <a:ext cx="8928990" cy="765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9"/>
                <a:gridCol w="3024336"/>
                <a:gridCol w="3744415"/>
              </a:tblGrid>
              <a:tr h="2880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Требования</a:t>
                      </a:r>
                      <a:endParaRPr lang="ru-RU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пояснительной</a:t>
                      </a:r>
                      <a:endParaRPr lang="ru-RU" sz="18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записке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</a:rPr>
                        <a:t>Содержание пояснительной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</a:rPr>
                        <a:t>записки было разным для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</a:rPr>
                        <a:t>НОО и ООО.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</a:rPr>
                        <a:t>Теперь содержание пояснительной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</a:rPr>
                        <a:t>записки одинаковое.</a:t>
                      </a:r>
                      <a:endParaRPr lang="ru-RU" sz="1600" dirty="0"/>
                    </a:p>
                  </a:txBody>
                  <a:tcPr/>
                </a:tc>
              </a:tr>
              <a:tr h="1749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Требования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результатам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освоения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программы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Требований было меньше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Требования к результатам освоения программы уточнили и расширили по всем видам результатов – личностным, </a:t>
                      </a: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метапредметным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предметным. Также добавили результаты по каждому модулю основ религиозной культуры и светской этики. </a:t>
                      </a:r>
                      <a:r>
                        <a:rPr lang="ru-RU" sz="16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 уровне ООО установили требования к предметным результатам при углубленном изучении некоторых дисциплин.</a:t>
                      </a:r>
                      <a:endParaRPr lang="ru-RU" dirty="0"/>
                    </a:p>
                  </a:txBody>
                  <a:tcPr/>
                </a:tc>
              </a:tr>
              <a:tr h="6269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Способы, которыми школа обеспечивает вариативность содержания программ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Требований к способам, с помощью которых надо обеспечивать вариативность программ, не было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закрепили, что школа может формировать программы разного уровня и направленности с учетом образовательных потребностей и способностей школьников. Прописали три способа, с помощью которых надо обеспечивать вариативность содержания программ.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269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программа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воспитания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Рабочая программа воспитания НОО должна была быть модульной и включать в себя обязательные разделы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Требования к рабочей программе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воспитания НОО стали мягче. Указали, что программа воспитания для НОО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может, но не обязана включать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модули, и описали, что еще в ней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может быть.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598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518121"/>
              </p:ext>
            </p:extLst>
          </p:nvPr>
        </p:nvGraphicFramePr>
        <p:xfrm>
          <a:off x="107504" y="116633"/>
          <a:ext cx="8928992" cy="6168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3024336"/>
                <a:gridCol w="3744416"/>
              </a:tblGrid>
              <a:tr h="369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</a:tr>
              <a:tr h="14305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календарного плана воспитательной работы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Ранее календарный план воспитательной работы только упоминался в федеральных государственных образовательных стандартах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Указали, что в план нужно включать не только те мероприятия, которые организует и проводит школа, но и те, в которых она просто участвует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Объем часов аудиторной нагрузки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2904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– минимум,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3345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– максимум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2954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– минимум,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3190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– максимум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1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Объем  часов внеурочной деятельности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1350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часов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1320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часов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636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Деление учеников на группы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Прямого регулирования не было, лишь упоминали о групповых формах работы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Зафиксировали, что образовательную деятельность можно организовать при помощи деления на группы. при этом учебный процесс в группах можно строить по-разному: с учетом успеваемости, образовательных потребностей и интересов, целей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45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144904"/>
              </p:ext>
            </p:extLst>
          </p:nvPr>
        </p:nvGraphicFramePr>
        <p:xfrm>
          <a:off x="179511" y="116630"/>
          <a:ext cx="8784978" cy="3972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9"/>
                <a:gridCol w="2880320"/>
                <a:gridCol w="3672409"/>
              </a:tblGrid>
              <a:tr h="4320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</a:tr>
              <a:tr h="5842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Психолого-педагогические условия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Требований было меньше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Акцентировали внимание на социально-психологической адаптации к условиям школы. Также расписали порядок, по которому следует проводить психолого-педагогическое сопровождение участников образовательных отношений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4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</a:rPr>
                        <a:t>Особенности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</a:rPr>
                        <a:t>обучения детей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</a:rPr>
                        <a:t>с ОВ З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Применяли ФГОС НОО и (или) ФГОС НОО ОВЗ и (или) ФГОС для у/о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ФГОС НОО для детей с ОВЗ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применять нельзя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423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932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171</TotalTime>
  <Words>227</Words>
  <Application>Microsoft Office PowerPoint</Application>
  <PresentationFormat>Экран (4:3)</PresentationFormat>
  <Paragraphs>78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Candara</vt:lpstr>
      <vt:lpstr>Symbol</vt:lpstr>
      <vt:lpstr>Times New Roman</vt:lpstr>
      <vt:lpstr>Волна</vt:lpstr>
      <vt:lpstr>   Новый ФГОС НОО третьего поколения: изменения стандартов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</dc:creator>
  <cp:lastModifiedBy>школа№4</cp:lastModifiedBy>
  <cp:revision>19</cp:revision>
  <dcterms:created xsi:type="dcterms:W3CDTF">2021-10-22T07:54:50Z</dcterms:created>
  <dcterms:modified xsi:type="dcterms:W3CDTF">2022-06-10T05:40:02Z</dcterms:modified>
</cp:coreProperties>
</file>